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4"/>
  </p:notesMasterIdLst>
  <p:sldIdLst>
    <p:sldId id="257" r:id="rId4"/>
    <p:sldId id="258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5143500" type="screen16x9"/>
  <p:notesSz cx="6858000" cy="9144000"/>
  <p:embeddedFontLst>
    <p:embeddedFont>
      <p:font typeface="Dosis" panose="020B0604020202020204" charset="0"/>
      <p:regular r:id="rId15"/>
      <p:bold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  <p:embeddedFont>
      <p:font typeface="Roboto Black" panose="020B0604020202020204" charset="0"/>
      <p:bold r:id="rId21"/>
      <p:boldItalic r:id="rId22"/>
    </p:embeddedFont>
    <p:embeddedFont>
      <p:font typeface="Roboto Thin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8323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8086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4179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569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1099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12918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2058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849526"/>
            <a:ext cx="8210374" cy="170598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CoolTShirts</a:t>
            </a:r>
            <a:r>
              <a:rPr lang="en-US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Capstone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Matthew Myers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09/27/18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Second Submission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86388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Optimize the campaign budget</a:t>
            </a:r>
          </a:p>
          <a:p>
            <a:pPr lvl="0"/>
            <a:r>
              <a:rPr lang="en-US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can re-invest in 5 campaigns. Which should they pick and why?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4" y="1201325"/>
            <a:ext cx="8520599" cy="348408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can re-invest in 5 campaigns. Which should they pick and why? 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fontAlgn="ctr"/>
            <a:r>
              <a:rPr lang="en-US" dirty="0">
                <a:latin typeface="Roboto" panose="020B0604020202020204" charset="0"/>
                <a:ea typeface="Roboto" panose="020B0604020202020204" charset="0"/>
              </a:rPr>
              <a:t>The 5 campaigns </a:t>
            </a: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CoolTShirts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 should re-invest in are:</a:t>
            </a:r>
          </a:p>
          <a:p>
            <a:pPr marL="342900" indent="-342900" fontAlgn="ctr">
              <a:buFont typeface="+mj-lt"/>
              <a:buAutoNum type="arabicPeriod"/>
            </a:pPr>
            <a:r>
              <a:rPr lang="en-US" dirty="0">
                <a:latin typeface="Roboto" panose="020B0604020202020204" charset="0"/>
                <a:ea typeface="Roboto" panose="020B0604020202020204" charset="0"/>
              </a:rPr>
              <a:t>weekly-newsletter</a:t>
            </a:r>
          </a:p>
          <a:p>
            <a:pPr marL="342900" indent="-342900" fontAlgn="ctr">
              <a:buFont typeface="+mj-lt"/>
              <a:buAutoNum type="arabicPeriod"/>
            </a:pP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retargetting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-ad</a:t>
            </a:r>
          </a:p>
          <a:p>
            <a:pPr marL="342900" indent="-342900" fontAlgn="ctr">
              <a:buFont typeface="+mj-lt"/>
              <a:buAutoNum type="arabicPeriod"/>
            </a:pP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retargetting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-campaign</a:t>
            </a:r>
          </a:p>
          <a:p>
            <a:pPr marL="342900" indent="-342900" fontAlgn="ctr">
              <a:buFont typeface="+mj-lt"/>
              <a:buAutoNum type="arabicPeriod"/>
            </a:pPr>
            <a:r>
              <a:rPr lang="en-US" dirty="0">
                <a:latin typeface="Roboto" panose="020B0604020202020204" charset="0"/>
                <a:ea typeface="Roboto" panose="020B0604020202020204" charset="0"/>
              </a:rPr>
              <a:t>paid-search</a:t>
            </a:r>
          </a:p>
          <a:p>
            <a:pPr marL="342900" indent="-342900" fontAlgn="ctr">
              <a:buFont typeface="+mj-lt"/>
              <a:buAutoNum type="arabicPeriod"/>
            </a:pPr>
            <a:r>
              <a:rPr lang="en-US" dirty="0">
                <a:latin typeface="Roboto" panose="020B0604020202020204" charset="0"/>
                <a:ea typeface="Roboto" panose="020B0604020202020204" charset="0"/>
              </a:rPr>
              <a:t>getting-to-know-cool-</a:t>
            </a: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tshirts</a:t>
            </a:r>
            <a:endParaRPr lang="en-US" dirty="0">
              <a:latin typeface="Roboto" panose="020B0604020202020204" charset="0"/>
              <a:ea typeface="Roboto" panose="020B0604020202020204" charset="0"/>
            </a:endParaRPr>
          </a:p>
          <a:p>
            <a:pPr fontAlgn="ctr"/>
            <a:endParaRPr lang="en-US" dirty="0">
              <a:latin typeface="Roboto" panose="020B0604020202020204" charset="0"/>
              <a:ea typeface="Roboto" panose="020B0604020202020204" charset="0"/>
            </a:endParaRPr>
          </a:p>
          <a:p>
            <a:pPr fontAlgn="ctr"/>
            <a:r>
              <a:rPr lang="en-US" dirty="0">
                <a:latin typeface="Roboto" panose="020B0604020202020204" charset="0"/>
                <a:ea typeface="Roboto" panose="020B0604020202020204" charset="0"/>
              </a:rPr>
              <a:t>These five campaigns should be selected because they drove the most users to purchase </a:t>
            </a: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CoolTShirts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!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531610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295269"/>
                </a:solidFill>
              </a:rPr>
              <a:t>Example Table of Contents</a:t>
            </a:r>
            <a:endParaRPr b="1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>
              <a:lnSpc>
                <a:spcPct val="115000"/>
              </a:lnSpc>
              <a:spcBef>
                <a:spcPts val="1100"/>
              </a:spcBef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000" dirty="0">
                <a:highlight>
                  <a:srgbClr val="FFFFFF"/>
                </a:highlight>
              </a:rPr>
              <a:t>Get familiar with the company.</a:t>
            </a:r>
          </a:p>
          <a:p>
            <a:pPr marL="457200" lvl="0" indent="-381000">
              <a:lnSpc>
                <a:spcPct val="115000"/>
              </a:lnSpc>
              <a:spcBef>
                <a:spcPts val="1100"/>
              </a:spcBef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000" dirty="0">
                <a:highlight>
                  <a:srgbClr val="FFFFFF"/>
                </a:highlight>
              </a:rPr>
              <a:t>What is the user journey?</a:t>
            </a:r>
          </a:p>
          <a:p>
            <a:pPr marL="457200" lvl="0" indent="-381000">
              <a:lnSpc>
                <a:spcPct val="115000"/>
              </a:lnSpc>
              <a:spcBef>
                <a:spcPts val="1100"/>
              </a:spcBef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000" dirty="0">
                <a:highlight>
                  <a:srgbClr val="FFFFFF"/>
                </a:highlight>
              </a:rPr>
              <a:t>Optimize the campaign budget</a:t>
            </a:r>
            <a:endParaRPr sz="20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77972"/>
            <a:ext cx="7638000" cy="3522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Learn SQL From Scratch : First- and Last-Touch Attribution code and </a:t>
            </a:r>
            <a:r>
              <a:rPr lang="en-US" sz="48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explainations</a:t>
            </a:r>
            <a:endParaRPr lang="en-US" sz="4800" dirty="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Get familiar with </a:t>
            </a:r>
            <a:r>
              <a:rPr lang="en-US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CoolTShirts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20064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70490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dirty="0"/>
              <a:t>How many campaigns and sources does </a:t>
            </a:r>
            <a:r>
              <a:rPr lang="en-US" dirty="0" err="1"/>
              <a:t>CoolTShirts</a:t>
            </a:r>
            <a:r>
              <a:rPr lang="en-US" dirty="0"/>
              <a:t> use?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dirty="0"/>
              <a:t>8 campaigns and 6 sources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dirty="0"/>
              <a:t>Which source is used for each campaign? see below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dirty="0"/>
              <a:t>The difference between source and campaign is source is where the user came from and campaign is what marketing campaign solicited the user to the directed site.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ACEF220-40F3-44D4-8895-C38D7E4F2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186320"/>
              </p:ext>
            </p:extLst>
          </p:nvPr>
        </p:nvGraphicFramePr>
        <p:xfrm>
          <a:off x="177975" y="3034325"/>
          <a:ext cx="4920900" cy="2028127"/>
        </p:xfrm>
        <a:graphic>
          <a:graphicData uri="http://schemas.openxmlformats.org/drawingml/2006/table">
            <a:tbl>
              <a:tblPr/>
              <a:tblGrid>
                <a:gridCol w="3237030">
                  <a:extLst>
                    <a:ext uri="{9D8B030D-6E8A-4147-A177-3AD203B41FA5}">
                      <a16:colId xmlns:a16="http://schemas.microsoft.com/office/drawing/2014/main" val="2554953738"/>
                    </a:ext>
                  </a:extLst>
                </a:gridCol>
                <a:gridCol w="1683870">
                  <a:extLst>
                    <a:ext uri="{9D8B030D-6E8A-4147-A177-3AD203B41FA5}">
                      <a16:colId xmlns:a16="http://schemas.microsoft.com/office/drawing/2014/main" val="231228036"/>
                    </a:ext>
                  </a:extLst>
                </a:gridCol>
              </a:tblGrid>
              <a:tr h="188969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>
                          <a:solidFill>
                            <a:srgbClr val="292929"/>
                          </a:solidFill>
                          <a:effectLst/>
                        </a:rPr>
                        <a:t>utm_campaign</a:t>
                      </a:r>
                      <a:endParaRPr lang="en-US" sz="8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292929"/>
                          </a:solidFill>
                          <a:effectLst/>
                        </a:rPr>
                        <a:t>utm_source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6528185"/>
                  </a:ext>
                </a:extLst>
              </a:tr>
              <a:tr h="188969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getting-to-know-cool-</a:t>
                      </a:r>
                      <a:r>
                        <a:rPr lang="en-US" sz="800" dirty="0" err="1">
                          <a:solidFill>
                            <a:srgbClr val="525252"/>
                          </a:solidFill>
                          <a:effectLst/>
                        </a:rPr>
                        <a:t>tshirts</a:t>
                      </a:r>
                      <a:endParaRPr lang="en-US" sz="8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nytimes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8020827"/>
                  </a:ext>
                </a:extLst>
              </a:tr>
              <a:tr h="188969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email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19862"/>
                  </a:ext>
                </a:extLst>
              </a:tr>
              <a:tr h="188969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ten-crazy-cool-</a:t>
                      </a:r>
                      <a:r>
                        <a:rPr lang="en-US" sz="800" dirty="0" err="1">
                          <a:solidFill>
                            <a:srgbClr val="525252"/>
                          </a:solidFill>
                          <a:effectLst/>
                        </a:rPr>
                        <a:t>tshirts</a:t>
                      </a:r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-facts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>
                          <a:solidFill>
                            <a:srgbClr val="525252"/>
                          </a:solidFill>
                          <a:effectLst/>
                        </a:rPr>
                        <a:t>buzzfeed</a:t>
                      </a:r>
                      <a:endParaRPr lang="en-US" sz="8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42197"/>
                  </a:ext>
                </a:extLst>
              </a:tr>
              <a:tr h="188969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email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458547"/>
                  </a:ext>
                </a:extLst>
              </a:tr>
              <a:tr h="188969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>
                          <a:solidFill>
                            <a:srgbClr val="525252"/>
                          </a:solidFill>
                          <a:effectLst/>
                        </a:rPr>
                        <a:t>facebook</a:t>
                      </a:r>
                      <a:endParaRPr lang="en-US" sz="8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8338387"/>
                  </a:ext>
                </a:extLst>
              </a:tr>
              <a:tr h="321247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5795017"/>
                  </a:ext>
                </a:extLst>
              </a:tr>
              <a:tr h="188969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paid-search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105434"/>
                  </a:ext>
                </a:extLst>
              </a:tr>
              <a:tr h="188969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5965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7387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pages are on the </a:t>
            </a:r>
            <a:r>
              <a:rPr lang="en-US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website?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What pages are on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website? Please see table below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E762BFE-E0F4-431D-9CE9-620D360507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6982300"/>
              </p:ext>
            </p:extLst>
          </p:nvPr>
        </p:nvGraphicFramePr>
        <p:xfrm>
          <a:off x="177975" y="3254080"/>
          <a:ext cx="4920900" cy="1524000"/>
        </p:xfrm>
        <a:graphic>
          <a:graphicData uri="http://schemas.openxmlformats.org/drawingml/2006/table">
            <a:tbl>
              <a:tblPr/>
              <a:tblGrid>
                <a:gridCol w="4920900">
                  <a:extLst>
                    <a:ext uri="{9D8B030D-6E8A-4147-A177-3AD203B41FA5}">
                      <a16:colId xmlns:a16="http://schemas.microsoft.com/office/drawing/2014/main" val="26071550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page_name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752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1 - landing_page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6801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2 - </a:t>
                      </a:r>
                      <a:r>
                        <a:rPr lang="en-US" dirty="0" err="1">
                          <a:solidFill>
                            <a:srgbClr val="525252"/>
                          </a:solidFill>
                          <a:effectLst/>
                        </a:rPr>
                        <a:t>shopping_cart</a:t>
                      </a:r>
                      <a:endParaRPr lang="en-US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06490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3 - checkout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28252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4 - purchase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1269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1696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is the user journey?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MIN(timestamp)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first_touch_at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ft.first_touch_at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ft.first_touch_at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ft_attr.utm_source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ft_attr.utm_campaign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COUNT(*)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3 DESC;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213021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How many first touches is each campaign responsible for? Please see table below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new table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first_touch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selects the minimum timestamp and user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new table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ft_attr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selects columns from the original table and the newly created table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tables are joined on user and time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first touches are counted and grouped by campaign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B44A295-FC73-408A-8EF8-A583253A9D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307358"/>
              </p:ext>
            </p:extLst>
          </p:nvPr>
        </p:nvGraphicFramePr>
        <p:xfrm>
          <a:off x="177975" y="3422782"/>
          <a:ext cx="4920900" cy="1219200"/>
        </p:xfrm>
        <a:graphic>
          <a:graphicData uri="http://schemas.openxmlformats.org/drawingml/2006/table">
            <a:tbl>
              <a:tblPr/>
              <a:tblGrid>
                <a:gridCol w="1422448">
                  <a:extLst>
                    <a:ext uri="{9D8B030D-6E8A-4147-A177-3AD203B41FA5}">
                      <a16:colId xmlns:a16="http://schemas.microsoft.com/office/drawing/2014/main" val="1318765842"/>
                    </a:ext>
                  </a:extLst>
                </a:gridCol>
                <a:gridCol w="2575783">
                  <a:extLst>
                    <a:ext uri="{9D8B030D-6E8A-4147-A177-3AD203B41FA5}">
                      <a16:colId xmlns:a16="http://schemas.microsoft.com/office/drawing/2014/main" val="2726657390"/>
                    </a:ext>
                  </a:extLst>
                </a:gridCol>
                <a:gridCol w="922669">
                  <a:extLst>
                    <a:ext uri="{9D8B030D-6E8A-4147-A177-3AD203B41FA5}">
                      <a16:colId xmlns:a16="http://schemas.microsoft.com/office/drawing/2014/main" val="16030515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292929"/>
                          </a:solidFill>
                          <a:effectLst/>
                        </a:rPr>
                        <a:t>ft_attr.utm_source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292929"/>
                          </a:solidFill>
                          <a:effectLst/>
                        </a:rPr>
                        <a:t>ft_attr.utm_campaign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292929"/>
                          </a:solidFill>
                          <a:effectLst/>
                        </a:rPr>
                        <a:t>COUNT(*)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57329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622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1491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nytimes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612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83962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buzzfeed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576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40154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525252"/>
                          </a:solidFill>
                          <a:effectLst/>
                        </a:rPr>
                        <a:t>169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85192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6674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86388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2.3 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How many last touches is each campaign responsible for?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57835" y="1201325"/>
            <a:ext cx="3870900" cy="3910758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MAX(timestamp)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last_touch_at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lt_attr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lt_attr.utm_source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lt_attr.utm_campaign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COUNT(*)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lt_attr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3 DESC;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64111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How many last touches is each campaign responsible for? see below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new table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last_touch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selects the minimum timestamp and user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new table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lt_attr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selects columns from the original table and the newly created table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tables are joined on user and time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last touches are counted and grouped by campaign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7C5A2E7-B1CA-4233-BF5F-05B7CD5EF6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1619374"/>
              </p:ext>
            </p:extLst>
          </p:nvPr>
        </p:nvGraphicFramePr>
        <p:xfrm>
          <a:off x="177975" y="2963452"/>
          <a:ext cx="4920900" cy="2127560"/>
        </p:xfrm>
        <a:graphic>
          <a:graphicData uri="http://schemas.openxmlformats.org/drawingml/2006/table">
            <a:tbl>
              <a:tblPr/>
              <a:tblGrid>
                <a:gridCol w="1407070">
                  <a:extLst>
                    <a:ext uri="{9D8B030D-6E8A-4147-A177-3AD203B41FA5}">
                      <a16:colId xmlns:a16="http://schemas.microsoft.com/office/drawing/2014/main" val="3067932119"/>
                    </a:ext>
                  </a:extLst>
                </a:gridCol>
                <a:gridCol w="2583473">
                  <a:extLst>
                    <a:ext uri="{9D8B030D-6E8A-4147-A177-3AD203B41FA5}">
                      <a16:colId xmlns:a16="http://schemas.microsoft.com/office/drawing/2014/main" val="1836486514"/>
                    </a:ext>
                  </a:extLst>
                </a:gridCol>
                <a:gridCol w="930357">
                  <a:extLst>
                    <a:ext uri="{9D8B030D-6E8A-4147-A177-3AD203B41FA5}">
                      <a16:colId xmlns:a16="http://schemas.microsoft.com/office/drawing/2014/main" val="402075022"/>
                    </a:ext>
                  </a:extLst>
                </a:gridCol>
              </a:tblGrid>
              <a:tr h="27092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292929"/>
                          </a:solidFill>
                          <a:effectLst/>
                        </a:rPr>
                        <a:t>lt_attr.utm_source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292929"/>
                          </a:solidFill>
                          <a:effectLst/>
                        </a:rPr>
                        <a:t>lt_attr.utm_campaign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292929"/>
                          </a:solidFill>
                          <a:effectLst/>
                        </a:rPr>
                        <a:t>COUNT(*)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533961"/>
                  </a:ext>
                </a:extLst>
              </a:tr>
              <a:tr h="18891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email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447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793412"/>
                  </a:ext>
                </a:extLst>
              </a:tr>
              <a:tr h="18891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facebook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443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6873684"/>
                  </a:ext>
                </a:extLst>
              </a:tr>
              <a:tr h="18891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email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>
                          <a:solidFill>
                            <a:srgbClr val="525252"/>
                          </a:solidFill>
                          <a:effectLst/>
                        </a:rPr>
                        <a:t>retargetting</a:t>
                      </a:r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-campaign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245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3334124"/>
                  </a:ext>
                </a:extLst>
              </a:tr>
              <a:tr h="27092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>
                          <a:solidFill>
                            <a:srgbClr val="525252"/>
                          </a:solidFill>
                          <a:effectLst/>
                        </a:rPr>
                        <a:t>nytimes</a:t>
                      </a:r>
                      <a:endParaRPr lang="en-US" sz="8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232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5203207"/>
                  </a:ext>
                </a:extLst>
              </a:tr>
              <a:tr h="27092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buzzfeed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190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014372"/>
                  </a:ext>
                </a:extLst>
              </a:tr>
              <a:tr h="27092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184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2452735"/>
                  </a:ext>
                </a:extLst>
              </a:tr>
              <a:tr h="18891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google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paid-search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178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070425"/>
                  </a:ext>
                </a:extLst>
              </a:tr>
              <a:tr h="18891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google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60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7076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4349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86388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2.4 How many visitors make a purchase?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How many visitors make a purchase?  361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21804B5-343C-4C9A-8382-73BA10565E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0375699"/>
              </p:ext>
            </p:extLst>
          </p:nvPr>
        </p:nvGraphicFramePr>
        <p:xfrm>
          <a:off x="177975" y="3210365"/>
          <a:ext cx="4920900" cy="1524000"/>
        </p:xfrm>
        <a:graphic>
          <a:graphicData uri="http://schemas.openxmlformats.org/drawingml/2006/table">
            <a:tbl>
              <a:tblPr/>
              <a:tblGrid>
                <a:gridCol w="2222094">
                  <a:extLst>
                    <a:ext uri="{9D8B030D-6E8A-4147-A177-3AD203B41FA5}">
                      <a16:colId xmlns:a16="http://schemas.microsoft.com/office/drawing/2014/main" val="3274456684"/>
                    </a:ext>
                  </a:extLst>
                </a:gridCol>
                <a:gridCol w="2698806">
                  <a:extLst>
                    <a:ext uri="{9D8B030D-6E8A-4147-A177-3AD203B41FA5}">
                      <a16:colId xmlns:a16="http://schemas.microsoft.com/office/drawing/2014/main" val="3267849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page_name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COUNT(DISTINCT user_id)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40035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1 - landing_page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1979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2790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2 - shopping_cart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1881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4434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3 - checkout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1431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78234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4 - purchase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469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2666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86388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2.5 </a:t>
            </a:r>
          </a:p>
          <a:p>
            <a:pPr lvl="0"/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How many last touches on the purchase page is each campaign responsible for?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		MAX(timestamp)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last_touch_at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WHERE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'4 - purchase'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DESC;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61275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How many last touches on the purchase page is each campaign responsible for?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new table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last_touch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only has purchase pages because of the WHERE argument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So the JOIN is only necessary on time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7374C4B-940E-41CF-A178-3A4328D1E5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0850244"/>
              </p:ext>
            </p:extLst>
          </p:nvPr>
        </p:nvGraphicFramePr>
        <p:xfrm>
          <a:off x="177975" y="2870795"/>
          <a:ext cx="4920900" cy="2203590"/>
        </p:xfrm>
        <a:graphic>
          <a:graphicData uri="http://schemas.openxmlformats.org/drawingml/2006/table">
            <a:tbl>
              <a:tblPr/>
              <a:tblGrid>
                <a:gridCol w="2829518">
                  <a:extLst>
                    <a:ext uri="{9D8B030D-6E8A-4147-A177-3AD203B41FA5}">
                      <a16:colId xmlns:a16="http://schemas.microsoft.com/office/drawing/2014/main" val="3685521389"/>
                    </a:ext>
                  </a:extLst>
                </a:gridCol>
                <a:gridCol w="2091382">
                  <a:extLst>
                    <a:ext uri="{9D8B030D-6E8A-4147-A177-3AD203B41FA5}">
                      <a16:colId xmlns:a16="http://schemas.microsoft.com/office/drawing/2014/main" val="4073355130"/>
                    </a:ext>
                  </a:extLst>
                </a:gridCol>
              </a:tblGrid>
              <a:tr h="276765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292929"/>
                          </a:solidFill>
                          <a:effectLst/>
                        </a:rPr>
                        <a:t>utm_campaign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292929"/>
                          </a:solidFill>
                          <a:effectLst/>
                        </a:rPr>
                        <a:t>COUNT(lt.last_touch_at)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031769"/>
                  </a:ext>
                </a:extLst>
              </a:tr>
              <a:tr h="21930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115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508629"/>
                  </a:ext>
                </a:extLst>
              </a:tr>
              <a:tr h="21930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113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788320"/>
                  </a:ext>
                </a:extLst>
              </a:tr>
              <a:tr h="21930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54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5174074"/>
                  </a:ext>
                </a:extLst>
              </a:tr>
              <a:tr h="21930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paid-search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52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8739008"/>
                  </a:ext>
                </a:extLst>
              </a:tr>
              <a:tr h="276765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getting-to-know-cool-</a:t>
                      </a:r>
                      <a:r>
                        <a:rPr lang="en-US" sz="800" dirty="0" err="1">
                          <a:solidFill>
                            <a:srgbClr val="525252"/>
                          </a:solidFill>
                          <a:effectLst/>
                        </a:rPr>
                        <a:t>tshirts</a:t>
                      </a:r>
                      <a:endParaRPr lang="en-US" sz="8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10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288813"/>
                  </a:ext>
                </a:extLst>
              </a:tr>
              <a:tr h="276765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9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3933869"/>
                  </a:ext>
                </a:extLst>
              </a:tr>
              <a:tr h="276765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7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449995"/>
                  </a:ext>
                </a:extLst>
              </a:tr>
              <a:tr h="21930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2</a:t>
                      </a:r>
                    </a:p>
                  </a:txBody>
                  <a:tcPr marL="86855" marR="86855" marT="43428" marB="43428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1312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56293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648</Words>
  <Application>Microsoft Office PowerPoint</Application>
  <PresentationFormat>On-screen Show (16:9)</PresentationFormat>
  <Paragraphs>213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Roboto</vt:lpstr>
      <vt:lpstr>Courier New</vt:lpstr>
      <vt:lpstr>Roboto Thin</vt:lpstr>
      <vt:lpstr>Dosis</vt:lpstr>
      <vt:lpstr>Roboto Black</vt:lpstr>
      <vt:lpstr>Arial</vt:lpstr>
      <vt:lpstr>Simple Light</vt:lpstr>
      <vt:lpstr>Simple Light</vt:lpstr>
      <vt:lpstr>Simple Light</vt:lpstr>
      <vt:lpstr>PowerPoint Presentation</vt:lpstr>
      <vt:lpstr>Example 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Matt Myers</dc:creator>
  <cp:lastModifiedBy>Matt Myers</cp:lastModifiedBy>
  <cp:revision>35</cp:revision>
  <dcterms:modified xsi:type="dcterms:W3CDTF">2018-09-27T15:29:04Z</dcterms:modified>
</cp:coreProperties>
</file>